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317" r:id="rId2"/>
    <p:sldId id="411" r:id="rId3"/>
    <p:sldId id="393" r:id="rId4"/>
    <p:sldId id="284" r:id="rId5"/>
    <p:sldId id="412" r:id="rId6"/>
    <p:sldId id="267" r:id="rId7"/>
    <p:sldId id="262" r:id="rId8"/>
    <p:sldId id="413" r:id="rId9"/>
    <p:sldId id="403" r:id="rId10"/>
    <p:sldId id="404" r:id="rId11"/>
    <p:sldId id="406" r:id="rId12"/>
    <p:sldId id="397" r:id="rId13"/>
    <p:sldId id="398" r:id="rId14"/>
    <p:sldId id="407" r:id="rId15"/>
    <p:sldId id="383" r:id="rId16"/>
    <p:sldId id="405" r:id="rId17"/>
    <p:sldId id="414" r:id="rId18"/>
    <p:sldId id="374" r:id="rId19"/>
    <p:sldId id="409" r:id="rId20"/>
    <p:sldId id="400" r:id="rId21"/>
    <p:sldId id="402" r:id="rId22"/>
    <p:sldId id="282" r:id="rId23"/>
    <p:sldId id="395" r:id="rId24"/>
    <p:sldId id="401" r:id="rId25"/>
    <p:sldId id="281" r:id="rId26"/>
    <p:sldId id="410" r:id="rId27"/>
    <p:sldId id="39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56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2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jpg>
</file>

<file path=ppt/media/image10.jpe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C322-07CE-4EB3-8FDA-CCB2E1943543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29B63-5E91-4DF2-A371-83553B1057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658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313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864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294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0227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864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8322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48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20451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756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860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5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9652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717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974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4219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460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099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02114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41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857668" y="4195956"/>
            <a:ext cx="9967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Modélisations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Etude du langage du L-système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87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02660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Génération du mot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949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paramétriques</a:t>
            </a:r>
            <a:endParaRPr lang="fr-FR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r>
              <a:rPr lang="fr-FR" dirty="0" smtClean="0"/>
              <a:t>On en comprend bien l’utilité : une lettre modélise un bout de l’arbre, donc on voudrait stocker des informations dedans</a:t>
            </a:r>
          </a:p>
          <a:p>
            <a:r>
              <a:rPr lang="fr-FR" dirty="0" smtClean="0"/>
              <a:t>Une lettre = 1 composant de l’arbre</a:t>
            </a:r>
            <a:endParaRPr lang="fr-FR" dirty="0"/>
          </a:p>
          <a:p>
            <a:r>
              <a:rPr lang="fr-FR" dirty="0" smtClean="0"/>
              <a:t>Parler du </a:t>
            </a:r>
            <a:r>
              <a:rPr lang="fr-FR" dirty="0" err="1" smtClean="0"/>
              <a:t>plastrochron</a:t>
            </a:r>
            <a:r>
              <a:rPr lang="fr-FR" dirty="0" smtClean="0"/>
              <a:t> par exemple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748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Exploration d’un espace paramétrique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On pourrait parler de tous les arbres en 2d qu’ on obtiens (csiro96, p14)</a:t>
            </a:r>
            <a:r>
              <a:rPr lang="en-US" dirty="0"/>
              <a:t> </a:t>
            </a:r>
            <a:r>
              <a:rPr lang="en-US" dirty="0" smtClean="0"/>
              <a:t>et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serait</a:t>
            </a:r>
            <a:r>
              <a:rPr lang="en-US" dirty="0" smtClean="0"/>
              <a:t> pas </a:t>
            </a:r>
            <a:r>
              <a:rPr lang="en-US" dirty="0" err="1" smtClean="0"/>
              <a:t>gênant</a:t>
            </a:r>
            <a:r>
              <a:rPr lang="en-US" dirty="0" smtClean="0"/>
              <a:t> vu que </a:t>
            </a:r>
            <a:r>
              <a:rPr lang="en-US" dirty="0" err="1" smtClean="0"/>
              <a:t>là</a:t>
            </a:r>
            <a:r>
              <a:rPr lang="en-US" dirty="0" smtClean="0"/>
              <a:t> on explore les </a:t>
            </a:r>
            <a:r>
              <a:rPr lang="en-US" dirty="0" err="1" smtClean="0"/>
              <a:t>possibilités</a:t>
            </a:r>
            <a:r>
              <a:rPr lang="en-US" dirty="0" smtClean="0"/>
              <a:t> de la </a:t>
            </a:r>
            <a:r>
              <a:rPr lang="en-US" dirty="0" err="1" smtClean="0"/>
              <a:t>règle</a:t>
            </a:r>
            <a:r>
              <a:rPr lang="en-US" dirty="0" smtClean="0"/>
              <a:t> </a:t>
            </a:r>
            <a:r>
              <a:rPr lang="en-US" dirty="0" err="1" smtClean="0"/>
              <a:t>d’évolution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59425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qui dépendent du contexte</a:t>
            </a:r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3228230" y="421419"/>
            <a:ext cx="5979381" cy="2266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Je vois pas trop comment le justifier ça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57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L-système stochastique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578087" y="3387256"/>
            <a:ext cx="4452730" cy="2623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Globalement l’intérêt c’est d’à partir d’un modèle unique, générer des plantes qui semblent appartenir à une même famille (</a:t>
            </a:r>
            <a:r>
              <a:rPr lang="fr-FR" dirty="0" err="1" smtClean="0"/>
              <a:t>grossomodo</a:t>
            </a:r>
            <a:r>
              <a:rPr lang="fr-FR" dirty="0" smtClean="0"/>
              <a:t> le même phénotype)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0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Exemple d’un </a:t>
            </a:r>
            <a:r>
              <a:rPr lang="fr-FR" dirty="0" err="1" smtClean="0"/>
              <a:t>lsystème</a:t>
            </a:r>
            <a:r>
              <a:rPr lang="fr-FR" dirty="0" smtClean="0"/>
              <a:t> contextuel ? Peut simuler l’influence du milieu de manière prédéterminée (par exemple l’insecte qui ronge la plante)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4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 stochastique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219" y="1550315"/>
            <a:ext cx="6908417" cy="4621493"/>
          </a:xfrm>
          <a:prstGeom prst="rect">
            <a:avLst/>
          </a:prstGeom>
        </p:spPr>
      </p:pic>
      <p:sp>
        <p:nvSpPr>
          <p:cNvPr id="3" name="PoljeZBesedilom 2"/>
          <p:cNvSpPr txBox="1"/>
          <p:nvPr/>
        </p:nvSpPr>
        <p:spPr>
          <a:xfrm>
            <a:off x="930303" y="1510558"/>
            <a:ext cx="39859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= </a:t>
            </a:r>
            <a:r>
              <a:rPr lang="fr-FR" dirty="0" smtClean="0"/>
              <a:t>{F</a:t>
            </a:r>
            <a:r>
              <a:rPr lang="fr-FR" dirty="0"/>
              <a:t>,+,-,[,]}</a:t>
            </a:r>
          </a:p>
          <a:p>
            <a:r>
              <a:rPr lang="fr-FR" dirty="0"/>
              <a:t>Graine = </a:t>
            </a:r>
            <a:r>
              <a:rPr lang="fr-FR" dirty="0" smtClean="0"/>
              <a:t>{F}</a:t>
            </a:r>
            <a:endParaRPr lang="fr-FR" dirty="0"/>
          </a:p>
          <a:p>
            <a:endParaRPr lang="fr-FR" dirty="0"/>
          </a:p>
          <a:p>
            <a:r>
              <a:rPr lang="en-US" dirty="0" smtClean="0"/>
              <a:t>		 F[+F]F[-F]F 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/>
              <a:t>F</a:t>
            </a:r>
            <a:r>
              <a:rPr lang="en-US" dirty="0" smtClean="0"/>
              <a:t>)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   F[+F]F</a:t>
            </a:r>
          </a:p>
          <a:p>
            <a:r>
              <a:rPr lang="en-US" dirty="0" smtClean="0"/>
              <a:t>		 F[-F]F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fr-FR" u="sng" dirty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F : avancer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+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gauche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- 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droite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[  : sauvegarder la position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] : retourner à la dernière position sauvegardée</a:t>
            </a:r>
          </a:p>
          <a:p>
            <a:endParaRPr lang="fr-FR" dirty="0"/>
          </a:p>
        </p:txBody>
      </p:sp>
      <p:sp>
        <p:nvSpPr>
          <p:cNvPr id="4" name="Levi zaviti oklepaj 3"/>
          <p:cNvSpPr/>
          <p:nvPr/>
        </p:nvSpPr>
        <p:spPr>
          <a:xfrm>
            <a:off x="1820849" y="2218414"/>
            <a:ext cx="159026" cy="1137037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3279482" y="2417600"/>
            <a:ext cx="1580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/>
              <a:t>Avec une probabilité de 1/3 chacun</a:t>
            </a:r>
            <a:endParaRPr lang="fr-FR" sz="1400" i="1" dirty="0"/>
          </a:p>
        </p:txBody>
      </p:sp>
      <p:sp>
        <p:nvSpPr>
          <p:cNvPr id="6" name="Rectangle 5"/>
          <p:cNvSpPr/>
          <p:nvPr/>
        </p:nvSpPr>
        <p:spPr>
          <a:xfrm>
            <a:off x="2997030" y="102476"/>
            <a:ext cx="8103476" cy="521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On pourra enlever cette slide je crois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25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Interprétation géométrique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66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3442059" y="2126673"/>
            <a:ext cx="5307879" cy="2604654"/>
          </a:xfrm>
        </p:spPr>
        <p:txBody>
          <a:bodyPr/>
          <a:lstStyle/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Définition </a:t>
            </a:r>
            <a:r>
              <a:rPr lang="fr-FR" sz="2400" dirty="0" smtClean="0">
                <a:solidFill>
                  <a:srgbClr val="FFC000"/>
                </a:solidFill>
              </a:rPr>
              <a:t>d'un L-système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La </a:t>
            </a:r>
            <a:r>
              <a:rPr lang="fr-FR" sz="2400" dirty="0" smtClean="0">
                <a:solidFill>
                  <a:srgbClr val="FFC000"/>
                </a:solidFill>
              </a:rPr>
              <a:t>génération des mots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L'interprétation </a:t>
            </a:r>
            <a:r>
              <a:rPr lang="fr-FR" sz="2400" dirty="0" smtClean="0">
                <a:solidFill>
                  <a:srgbClr val="FFC000"/>
                </a:solidFill>
              </a:rPr>
              <a:t>des mots</a:t>
            </a:r>
            <a:endParaRPr lang="fr-FR" sz="2400" dirty="0">
              <a:solidFill>
                <a:srgbClr val="FFC000"/>
              </a:solidFill>
            </a:endParaRP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Adaptation </a:t>
            </a:r>
            <a:r>
              <a:rPr lang="fr-FR" sz="2400" dirty="0" smtClean="0">
                <a:solidFill>
                  <a:srgbClr val="FFC000"/>
                </a:solidFill>
              </a:rPr>
              <a:t>à l'environnement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Impression </a:t>
            </a:r>
            <a:r>
              <a:rPr lang="fr-FR" sz="2400" dirty="0" smtClean="0">
                <a:solidFill>
                  <a:srgbClr val="FFC000"/>
                </a:solidFill>
              </a:rPr>
              <a:t>3D</a:t>
            </a:r>
          </a:p>
        </p:txBody>
      </p:sp>
      <p:sp>
        <p:nvSpPr>
          <p:cNvPr id="4" name="Pravokotnik 3"/>
          <p:cNvSpPr/>
          <p:nvPr/>
        </p:nvSpPr>
        <p:spPr>
          <a:xfrm>
            <a:off x="4853510" y="208073"/>
            <a:ext cx="2484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 L A N</a:t>
            </a:r>
            <a:endParaRPr lang="sl-SI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615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2" name="ZoneTexte 1"/>
          <p:cNvSpPr txBox="1"/>
          <p:nvPr/>
        </p:nvSpPr>
        <p:spPr>
          <a:xfrm>
            <a:off x="3810788" y="1785690"/>
            <a:ext cx="60316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3600" dirty="0" smtClean="0"/>
              <a:t>Avancer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Tourner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Sauvegarder l'état</a:t>
            </a:r>
          </a:p>
          <a:p>
            <a:pPr marL="285750" indent="-285750">
              <a:buFontTx/>
              <a:buChar char="-"/>
            </a:pPr>
            <a:r>
              <a:rPr lang="fr-FR" sz="3600" dirty="0" smtClean="0"/>
              <a:t>Recharger l'état</a:t>
            </a:r>
          </a:p>
        </p:txBody>
      </p:sp>
    </p:spTree>
    <p:extLst>
      <p:ext uri="{BB962C8B-B14F-4D97-AF65-F5344CB8AC3E}">
        <p14:creationId xmlns:p14="http://schemas.microsoft.com/office/powerpoint/2010/main" val="35204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3079356" y="587573"/>
            <a:ext cx="7400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 smtClean="0"/>
              <a:t>Interprétation en 2D</a:t>
            </a:r>
            <a:endParaRPr lang="fr-FR" sz="4800" dirty="0"/>
          </a:p>
        </p:txBody>
      </p:sp>
      <p:grpSp>
        <p:nvGrpSpPr>
          <p:cNvPr id="2" name="Groupe 1"/>
          <p:cNvGrpSpPr/>
          <p:nvPr/>
        </p:nvGrpSpPr>
        <p:grpSpPr>
          <a:xfrm>
            <a:off x="579095" y="2229482"/>
            <a:ext cx="3522617" cy="2704011"/>
            <a:chOff x="1306285" y="1832339"/>
            <a:chExt cx="4850675" cy="3988526"/>
          </a:xfrm>
        </p:grpSpPr>
        <p:sp>
          <p:nvSpPr>
            <p:cNvPr id="5" name="Rectangle 4"/>
            <p:cNvSpPr/>
            <p:nvPr/>
          </p:nvSpPr>
          <p:spPr>
            <a:xfrm>
              <a:off x="1306285" y="1832339"/>
              <a:ext cx="4850675" cy="39885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3" name="Groupe 32"/>
            <p:cNvGrpSpPr/>
            <p:nvPr/>
          </p:nvGrpSpPr>
          <p:grpSpPr>
            <a:xfrm>
              <a:off x="2866832" y="3412844"/>
              <a:ext cx="1491808" cy="919028"/>
              <a:chOff x="3388422" y="3072765"/>
              <a:chExt cx="1491808" cy="919028"/>
            </a:xfrm>
          </p:grpSpPr>
          <p:sp>
            <p:nvSpPr>
              <p:cNvPr id="6" name="Ellipse 5"/>
              <p:cNvSpPr/>
              <p:nvPr/>
            </p:nvSpPr>
            <p:spPr>
              <a:xfrm>
                <a:off x="3959133" y="3661411"/>
                <a:ext cx="319497" cy="33038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cxnSp>
            <p:nvCxnSpPr>
              <p:cNvPr id="8" name="Connecteur droit avec flèche 7"/>
              <p:cNvCxnSpPr/>
              <p:nvPr/>
            </p:nvCxnSpPr>
            <p:spPr>
              <a:xfrm flipV="1">
                <a:off x="4118881" y="3105150"/>
                <a:ext cx="761349" cy="733154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necteur droit avec flèche 11"/>
              <p:cNvCxnSpPr/>
              <p:nvPr/>
            </p:nvCxnSpPr>
            <p:spPr>
              <a:xfrm flipH="1" flipV="1">
                <a:off x="3388422" y="3072765"/>
                <a:ext cx="730460" cy="765539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ZoneTexte 33"/>
            <p:cNvSpPr txBox="1"/>
            <p:nvPr/>
          </p:nvSpPr>
          <p:spPr>
            <a:xfrm>
              <a:off x="4263390" y="3442474"/>
              <a:ext cx="267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x</a:t>
              </a:r>
              <a:endParaRPr lang="fr-FR" dirty="0"/>
            </a:p>
          </p:txBody>
        </p:sp>
        <p:sp>
          <p:nvSpPr>
            <p:cNvPr id="35" name="ZoneTexte 34"/>
            <p:cNvSpPr txBox="1"/>
            <p:nvPr/>
          </p:nvSpPr>
          <p:spPr>
            <a:xfrm>
              <a:off x="2682240" y="3412844"/>
              <a:ext cx="175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y</a:t>
              </a:r>
              <a:endParaRPr lang="fr-FR" dirty="0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4420301" y="2229482"/>
            <a:ext cx="3522617" cy="2704011"/>
            <a:chOff x="7159480" y="854916"/>
            <a:chExt cx="3522617" cy="2704011"/>
          </a:xfrm>
        </p:grpSpPr>
        <p:sp>
          <p:nvSpPr>
            <p:cNvPr id="13" name="Rectangle 12"/>
            <p:cNvSpPr/>
            <p:nvPr/>
          </p:nvSpPr>
          <p:spPr>
            <a:xfrm>
              <a:off x="7159480" y="854916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" name="Groupe 2"/>
            <p:cNvGrpSpPr/>
            <p:nvPr/>
          </p:nvGrpSpPr>
          <p:grpSpPr>
            <a:xfrm>
              <a:off x="8114561" y="1924166"/>
              <a:ext cx="1408911" cy="623053"/>
              <a:chOff x="8092304" y="1926415"/>
              <a:chExt cx="1408911" cy="623053"/>
            </a:xfrm>
          </p:grpSpPr>
          <p:grpSp>
            <p:nvGrpSpPr>
              <p:cNvPr id="14" name="Groupe 13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17" name="Ellipse 16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>
                    <a:alpha val="50000"/>
                  </a:schemeClr>
                </a:solidFill>
                <a:ln>
                  <a:solidFill>
                    <a:schemeClr val="tx1"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18" name="Connecteur droit avec flèche 17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Connecteur droit avec flèche 18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ZoneTexte 14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6" name="ZoneTexte 15"/>
              <p:cNvSpPr txBox="1"/>
              <p:nvPr/>
            </p:nvSpPr>
            <p:spPr>
              <a:xfrm>
                <a:off x="8092304" y="1926415"/>
                <a:ext cx="2626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28" name="Groupe 27"/>
            <p:cNvGrpSpPr/>
            <p:nvPr/>
          </p:nvGrpSpPr>
          <p:grpSpPr>
            <a:xfrm>
              <a:off x="8920788" y="1220931"/>
              <a:ext cx="1342500" cy="623053"/>
              <a:chOff x="8158715" y="1926415"/>
              <a:chExt cx="1342500" cy="623053"/>
            </a:xfrm>
          </p:grpSpPr>
          <p:grpSp>
            <p:nvGrpSpPr>
              <p:cNvPr id="29" name="Groupe 2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32" name="Ellipse 3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36" name="Connecteur droit avec flèche 3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necteur droit avec flèche 3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0" name="ZoneTexte 29"/>
              <p:cNvSpPr txBox="1"/>
              <p:nvPr/>
            </p:nvSpPr>
            <p:spPr>
              <a:xfrm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31" name="ZoneTexte 30"/>
              <p:cNvSpPr txBox="1"/>
              <p:nvPr/>
            </p:nvSpPr>
            <p:spPr>
              <a:xfrm>
                <a:off x="8158715" y="1926415"/>
                <a:ext cx="127276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</p:grpSp>
      <p:grpSp>
        <p:nvGrpSpPr>
          <p:cNvPr id="10" name="Groupe 9"/>
          <p:cNvGrpSpPr/>
          <p:nvPr/>
        </p:nvGrpSpPr>
        <p:grpSpPr>
          <a:xfrm>
            <a:off x="8262990" y="2229482"/>
            <a:ext cx="3522617" cy="2704011"/>
            <a:chOff x="7177938" y="3696484"/>
            <a:chExt cx="3522617" cy="2704011"/>
          </a:xfrm>
        </p:grpSpPr>
        <p:sp>
          <p:nvSpPr>
            <p:cNvPr id="20" name="Rectangle 19"/>
            <p:cNvSpPr/>
            <p:nvPr/>
          </p:nvSpPr>
          <p:spPr>
            <a:xfrm>
              <a:off x="7177938" y="3696484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oupe 20"/>
            <p:cNvGrpSpPr/>
            <p:nvPr/>
          </p:nvGrpSpPr>
          <p:grpSpPr>
            <a:xfrm>
              <a:off x="8177173" y="4767983"/>
              <a:ext cx="1342500" cy="623053"/>
              <a:chOff x="8158715" y="1926415"/>
              <a:chExt cx="1342500" cy="623053"/>
            </a:xfrm>
          </p:grpSpPr>
          <p:grpSp>
            <p:nvGrpSpPr>
              <p:cNvPr id="22" name="Groupe 21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25" name="Ellipse 24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26" name="Connecteur droit avec flèche 2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Connecteur droit avec flèche 2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ZoneTexte 22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4" name="ZoneTexte 23"/>
              <p:cNvSpPr txBox="1"/>
              <p:nvPr/>
            </p:nvSpPr>
            <p:spPr>
              <a:xfrm>
                <a:off x="8158715" y="1926415"/>
                <a:ext cx="1272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38" name="Groupe 37"/>
            <p:cNvGrpSpPr/>
            <p:nvPr/>
          </p:nvGrpSpPr>
          <p:grpSpPr>
            <a:xfrm rot="18018327">
              <a:off x="7919268" y="4900355"/>
              <a:ext cx="1469924" cy="623053"/>
              <a:chOff x="8059360" y="1926415"/>
              <a:chExt cx="1469924" cy="623053"/>
            </a:xfrm>
          </p:grpSpPr>
          <p:grpSp>
            <p:nvGrpSpPr>
              <p:cNvPr id="39" name="Groupe 3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42" name="Ellipse 4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43" name="Connecteur droit avec flèche 42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Connecteur droit avec flèche 43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ZoneTexte 39"/>
              <p:cNvSpPr txBox="1"/>
              <p:nvPr/>
            </p:nvSpPr>
            <p:spPr>
              <a:xfrm rot="3581673"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41" name="ZoneTexte 40"/>
              <p:cNvSpPr txBox="1"/>
              <p:nvPr/>
            </p:nvSpPr>
            <p:spPr>
              <a:xfrm rot="3581673">
                <a:off x="8159291" y="1848640"/>
                <a:ext cx="1694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  <p:sp>
          <p:nvSpPr>
            <p:cNvPr id="7" name="Arc 6"/>
            <p:cNvSpPr/>
            <p:nvPr/>
          </p:nvSpPr>
          <p:spPr>
            <a:xfrm rot="19593085">
              <a:off x="8597057" y="4936420"/>
              <a:ext cx="535854" cy="551122"/>
            </a:xfrm>
            <a:prstGeom prst="arc">
              <a:avLst>
                <a:gd name="adj1" fmla="val 17310969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8802550" y="4934982"/>
              <a:ext cx="1529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 dirty="0" smtClean="0">
                  <a:solidFill>
                    <a:schemeClr val="accent1">
                      <a:lumMod val="75000"/>
                    </a:schemeClr>
                  </a:solidFill>
                </a:rPr>
                <a:t>θ</a:t>
              </a:r>
              <a:endParaRPr lang="fr-FR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6" name="AutoShape 2" descr="RÃ©sultat de recherche d'images pour &quot;tortue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767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45217" y="457132"/>
            <a:ext cx="8911687" cy="1280890"/>
          </a:xfrm>
        </p:spPr>
        <p:txBody>
          <a:bodyPr/>
          <a:lstStyle/>
          <a:p>
            <a:r>
              <a:rPr lang="fr-FR" dirty="0" smtClean="0"/>
              <a:t>Influence de l'environnement</a:t>
            </a:r>
            <a:endParaRPr lang="fr-F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1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172666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412275" y="4347596"/>
            <a:ext cx="759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Mettre des couleurs sur le plan et une version sans </a:t>
            </a:r>
            <a:r>
              <a:rPr lang="fr-FR" dirty="0" err="1" smtClean="0"/>
              <a:t>modif</a:t>
            </a:r>
            <a:r>
              <a:rPr lang="fr-FR" dirty="0" smtClean="0"/>
              <a:t> de l'arbre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185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259752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859383" y="4335301"/>
            <a:ext cx="3113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Ajouter l'influence du vent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649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2213325"/>
            <a:ext cx="3927282" cy="3927282"/>
          </a:xfrm>
          <a:prstGeom prst="rect">
            <a:avLst/>
          </a:prstGeom>
        </p:spPr>
      </p:pic>
      <p:pic>
        <p:nvPicPr>
          <p:cNvPr id="6" name="Označba mesta vsebine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40"/>
          <a:stretch/>
        </p:blipFill>
        <p:spPr>
          <a:xfrm rot="5400000">
            <a:off x="6318365" y="1512602"/>
            <a:ext cx="2444951" cy="2253815"/>
          </a:xfrm>
        </p:spPr>
      </p:pic>
      <p:pic>
        <p:nvPicPr>
          <p:cNvPr id="7" name="Slika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934" y="3852912"/>
            <a:ext cx="2253815" cy="3005087"/>
          </a:xfrm>
          <a:prstGeom prst="rect">
            <a:avLst/>
          </a:prstGeom>
        </p:spPr>
      </p:pic>
      <p:cxnSp>
        <p:nvCxnSpPr>
          <p:cNvPr id="9" name="Raven puščični povezovalnik 8"/>
          <p:cNvCxnSpPr>
            <a:stCxn id="4" idx="3"/>
            <a:endCxn id="6" idx="2"/>
          </p:cNvCxnSpPr>
          <p:nvPr/>
        </p:nvCxnSpPr>
        <p:spPr>
          <a:xfrm flipV="1">
            <a:off x="4122592" y="2639510"/>
            <a:ext cx="2291341" cy="153745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uščični povezovalnik 10"/>
          <p:cNvCxnSpPr>
            <a:stCxn id="4" idx="3"/>
            <a:endCxn id="7" idx="1"/>
          </p:cNvCxnSpPr>
          <p:nvPr/>
        </p:nvCxnSpPr>
        <p:spPr>
          <a:xfrm>
            <a:off x="4122592" y="4176966"/>
            <a:ext cx="2291342" cy="11784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Notre modèle, les influences </a:t>
            </a:r>
            <a:r>
              <a:rPr lang="fr-FR" dirty="0" err="1" smtClean="0"/>
              <a:t>etc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Comparer des photos de vrais arbres à des photos de notre modèle (les arbres de l’allée du lycée/de devant chez issa)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36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7802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</a:t>
            </a:r>
            <a:r>
              <a:rPr lang="fr-FR" dirty="0" smtClean="0"/>
              <a:t>ecteur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527802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Axes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70367" y="563878"/>
            <a:ext cx="5436323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874863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Environnement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566401" y="3951004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Modificateur de</a:t>
            </a:r>
          </a:p>
          <a:p>
            <a:pPr algn="ctr"/>
            <a:r>
              <a:rPr lang="fr-FR" dirty="0" smtClean="0"/>
              <a:t>croissance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340080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Obstacle</a:t>
            </a:r>
            <a:endParaRPr lang="fr-FR" dirty="0"/>
          </a:p>
        </p:txBody>
      </p:sp>
      <p:cxnSp>
        <p:nvCxnSpPr>
          <p:cNvPr id="11" name="Connecteur droit avec flèche 10"/>
          <p:cNvCxnSpPr>
            <a:stCxn id="6" idx="2"/>
            <a:endCxn id="5" idx="0"/>
          </p:cNvCxnSpPr>
          <p:nvPr/>
        </p:nvCxnSpPr>
        <p:spPr>
          <a:xfrm flipH="1">
            <a:off x="3540173" y="1537062"/>
            <a:ext cx="2648356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stCxn id="6" idx="2"/>
            <a:endCxn id="7" idx="0"/>
          </p:cNvCxnSpPr>
          <p:nvPr/>
        </p:nvCxnSpPr>
        <p:spPr>
          <a:xfrm>
            <a:off x="6188529" y="1537062"/>
            <a:ext cx="2698705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7" idx="2"/>
            <a:endCxn id="8" idx="0"/>
          </p:cNvCxnSpPr>
          <p:nvPr/>
        </p:nvCxnSpPr>
        <p:spPr>
          <a:xfrm flipH="1">
            <a:off x="7578772" y="3278266"/>
            <a:ext cx="1308462" cy="672738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9" idx="0"/>
          </p:cNvCxnSpPr>
          <p:nvPr/>
        </p:nvCxnSpPr>
        <p:spPr>
          <a:xfrm>
            <a:off x="8887234" y="3278266"/>
            <a:ext cx="1465217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5" idx="2"/>
            <a:endCxn id="4" idx="0"/>
          </p:cNvCxnSpPr>
          <p:nvPr/>
        </p:nvCxnSpPr>
        <p:spPr>
          <a:xfrm>
            <a:off x="3540173" y="3278266"/>
            <a:ext cx="0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340080" y="5447163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Fonctions Géométriques 3D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633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470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à coins arrondis 6"/>
          <p:cNvSpPr/>
          <p:nvPr/>
        </p:nvSpPr>
        <p:spPr>
          <a:xfrm>
            <a:off x="1468432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à coins arrondis 8"/>
          <p:cNvSpPr/>
          <p:nvPr/>
        </p:nvSpPr>
        <p:spPr>
          <a:xfrm>
            <a:off x="4537093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7605754" y="1905000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4712579" y="2575560"/>
            <a:ext cx="204298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2400" dirty="0"/>
              <a:t>φ</a:t>
            </a:r>
            <a:r>
              <a:rPr lang="fr-FR" sz="2400" dirty="0"/>
              <a:t>  :  A* </a:t>
            </a:r>
            <a:r>
              <a:rPr lang="fr-FR" sz="2400" dirty="0">
                <a:sym typeface="Wingdings" panose="05000000000000000000" pitchFamily="2" charset="2"/>
              </a:rPr>
              <a:t> A*</a:t>
            </a:r>
          </a:p>
          <a:p>
            <a:endParaRPr lang="fr-FR" sz="2400" dirty="0"/>
          </a:p>
          <a:p>
            <a:r>
              <a:rPr lang="fr-FR" sz="2400" dirty="0"/>
              <a:t>	a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da</a:t>
            </a:r>
          </a:p>
          <a:p>
            <a:r>
              <a:rPr lang="fr-FR" sz="2400" dirty="0"/>
              <a:t>	g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  <a:p>
            <a:r>
              <a:rPr lang="fr-FR" sz="2400" dirty="0"/>
              <a:t>	d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</p:txBody>
      </p:sp>
      <p:sp>
        <p:nvSpPr>
          <p:cNvPr id="4" name="Rectangle 3"/>
          <p:cNvSpPr/>
          <p:nvPr/>
        </p:nvSpPr>
        <p:spPr>
          <a:xfrm>
            <a:off x="7896229" y="3202577"/>
            <a:ext cx="1981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/>
              <a:t>Graine = {g}</a:t>
            </a:r>
          </a:p>
        </p:txBody>
      </p:sp>
      <p:sp>
        <p:nvSpPr>
          <p:cNvPr id="5" name="Rectangle 4"/>
          <p:cNvSpPr/>
          <p:nvPr/>
        </p:nvSpPr>
        <p:spPr>
          <a:xfrm>
            <a:off x="1790653" y="3202577"/>
            <a:ext cx="17812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/>
              <a:t>A </a:t>
            </a:r>
            <a:r>
              <a:rPr lang="fr-FR" sz="2400" dirty="0"/>
              <a:t>= {a,d,g}</a:t>
            </a:r>
          </a:p>
        </p:txBody>
      </p: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à coins arrondis 8"/>
          <p:cNvSpPr/>
          <p:nvPr/>
        </p:nvSpPr>
        <p:spPr>
          <a:xfrm>
            <a:off x="2592925" y="1905000"/>
            <a:ext cx="595472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4360417" y="2757976"/>
            <a:ext cx="241974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dirty="0" smtClean="0">
                <a:solidFill>
                  <a:schemeClr val="bg1"/>
                </a:solidFill>
              </a:rPr>
              <a:t>g</a:t>
            </a:r>
          </a:p>
          <a:p>
            <a:pPr algn="ctr"/>
            <a:r>
              <a:rPr lang="el-GR" sz="2400" dirty="0" smtClean="0">
                <a:solidFill>
                  <a:schemeClr val="bg1"/>
                </a:solidFill>
              </a:rPr>
              <a:t>Φ</a:t>
            </a:r>
            <a:r>
              <a:rPr lang="fr-FR" sz="2400" dirty="0" smtClean="0">
                <a:solidFill>
                  <a:schemeClr val="bg1"/>
                </a:solidFill>
              </a:rPr>
              <a:t>(g) = ag</a:t>
            </a:r>
          </a:p>
          <a:p>
            <a:pPr algn="ctr"/>
            <a:r>
              <a:rPr lang="el-GR" sz="2400" dirty="0" smtClean="0">
                <a:solidFill>
                  <a:schemeClr val="bg1"/>
                </a:solidFill>
              </a:rPr>
              <a:t>Φ</a:t>
            </a:r>
            <a:r>
              <a:rPr lang="fr-FR" sz="2400" baseline="30000" dirty="0" smtClean="0">
                <a:solidFill>
                  <a:schemeClr val="bg1"/>
                </a:solidFill>
              </a:rPr>
              <a:t>2</a:t>
            </a:r>
            <a:r>
              <a:rPr lang="fr-FR" sz="2400" dirty="0" smtClean="0">
                <a:solidFill>
                  <a:schemeClr val="bg1"/>
                </a:solidFill>
              </a:rPr>
              <a:t>(g) = </a:t>
            </a:r>
            <a:r>
              <a:rPr lang="fr-FR" sz="2400" dirty="0" err="1" smtClean="0">
                <a:solidFill>
                  <a:schemeClr val="bg1"/>
                </a:solidFill>
              </a:rPr>
              <a:t>agda</a:t>
            </a:r>
            <a:endParaRPr lang="fr-FR" sz="2400" dirty="0" smtClean="0">
              <a:solidFill>
                <a:schemeClr val="bg1"/>
              </a:solidFill>
            </a:endParaRPr>
          </a:p>
          <a:p>
            <a:r>
              <a:rPr lang="fr-FR" sz="2400" baseline="30000" dirty="0" smtClean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51724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1323785" y="1922889"/>
            <a:ext cx="41100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>
                <a:solidFill>
                  <a:srgbClr val="7030A0"/>
                </a:solidFill>
              </a:rPr>
              <a:t>Génération :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A = {X,F,+,-,[,]}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Graine = {X}</a:t>
            </a:r>
            <a:endParaRPr lang="fr-FR" dirty="0">
              <a:solidFill>
                <a:srgbClr val="7030A0"/>
              </a:solidFill>
            </a:endParaRPr>
          </a:p>
          <a:p>
            <a:pPr lvl="1"/>
            <a:endParaRPr lang="fr-FR" dirty="0" smtClean="0">
              <a:solidFill>
                <a:srgbClr val="7030A0"/>
              </a:solidFill>
            </a:endParaRP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 smtClean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X) = F[[-X][+X]]F[+FX]-X</a:t>
            </a: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F) = FF</a:t>
            </a:r>
          </a:p>
          <a:p>
            <a:endParaRPr lang="en-US" dirty="0"/>
          </a:p>
          <a:p>
            <a:r>
              <a:rPr lang="fr-FR" u="sng" dirty="0">
                <a:solidFill>
                  <a:srgbClr val="00B05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F </a:t>
            </a:r>
            <a:r>
              <a:rPr lang="fr-FR" dirty="0" smtClean="0">
                <a:solidFill>
                  <a:srgbClr val="00B050"/>
                </a:solidFill>
              </a:rPr>
              <a:t>: </a:t>
            </a:r>
            <a:r>
              <a:rPr lang="fr-FR" dirty="0">
                <a:solidFill>
                  <a:srgbClr val="00B050"/>
                </a:solidFill>
              </a:rPr>
              <a:t>avancer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+ : 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gauche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-  : </a:t>
            </a:r>
            <a:r>
              <a:rPr lang="fr-FR" dirty="0">
                <a:solidFill>
                  <a:srgbClr val="00B050"/>
                </a:solidFill>
              </a:rPr>
              <a:t>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</a:t>
            </a:r>
            <a:r>
              <a:rPr lang="fr-FR" dirty="0" smtClean="0">
                <a:solidFill>
                  <a:srgbClr val="00B050"/>
                </a:solidFill>
              </a:rPr>
              <a:t>droite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[  : sauvegarder la position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] : retourner à la dernière position sauvegardée</a:t>
            </a:r>
            <a:endParaRPr lang="fr-FR" dirty="0">
              <a:solidFill>
                <a:srgbClr val="00B05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  <p:pic>
        <p:nvPicPr>
          <p:cNvPr id="3" name="Slika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723" y="3429000"/>
            <a:ext cx="2524125" cy="3124200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5825654" y="1752907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/>
              <a:t>5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Pertinence du modèle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789454" y="1416985"/>
            <a:ext cx="91124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D’abord expliciter en quoi intuitivement un L-système c’est cool pour modéliser de la végétation</a:t>
            </a:r>
          </a:p>
          <a:p>
            <a:endParaRPr lang="fr-FR" dirty="0"/>
          </a:p>
          <a:p>
            <a:r>
              <a:rPr lang="fr-FR" dirty="0"/>
              <a:t>/</a:t>
            </a:r>
            <a:r>
              <a:rPr lang="fr-FR" dirty="0" smtClean="0"/>
              <a:t>l-sys.csiro96 page 3-4</a:t>
            </a:r>
          </a:p>
          <a:p>
            <a:endParaRPr lang="fr-FR" dirty="0"/>
          </a:p>
          <a:p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1311"/>
            <a:ext cx="5591955" cy="368668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298" y="1905000"/>
            <a:ext cx="660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8686" y="711219"/>
            <a:ext cx="8911687" cy="1280890"/>
          </a:xfrm>
        </p:spPr>
        <p:txBody>
          <a:bodyPr/>
          <a:lstStyle/>
          <a:p>
            <a:r>
              <a:rPr lang="fr-FR" dirty="0" smtClean="0"/>
              <a:t>Analogie modèle </a:t>
            </a:r>
            <a:r>
              <a:rPr lang="fr-FR" dirty="0" smtClean="0">
                <a:sym typeface="Wingdings" panose="05000000000000000000" pitchFamily="2" charset="2"/>
              </a:rPr>
              <a:t></a:t>
            </a:r>
            <a:r>
              <a:rPr lang="fr-FR" dirty="0" smtClean="0"/>
              <a:t> réalité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2451730" y="2164455"/>
            <a:ext cx="2902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Mot</a:t>
            </a:r>
          </a:p>
          <a:p>
            <a:pPr algn="ctr"/>
            <a:r>
              <a:rPr lang="fr-FR" sz="2000" i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(graine)</a:t>
            </a:r>
            <a:endParaRPr lang="en-US" sz="200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ZoneTexte 3"/>
              <p:cNvSpPr txBox="1"/>
              <p:nvPr/>
            </p:nvSpPr>
            <p:spPr>
              <a:xfrm>
                <a:off x="2708669" y="4925722"/>
                <a:ext cx="257622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Morphisme </a:t>
                </a:r>
                <a14:m>
                  <m:oMath xmlns:m="http://schemas.openxmlformats.org/officeDocument/2006/math">
                    <m:r>
                      <a:rPr lang="fr-FR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endParaRPr lang="fr-FR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ctr"/>
                <a:r>
                  <a:rPr lang="fr-FR" sz="2000" i="1" dirty="0" smtClean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(Règle d’évolution)</a:t>
                </a:r>
                <a:endParaRPr lang="en-US" sz="2000" i="1" dirty="0"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</p:txBody>
          </p:sp>
        </mc:Choice>
        <mc:Fallback>
          <p:sp>
            <p:nvSpPr>
              <p:cNvPr id="4" name="ZoneText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8669" y="4925722"/>
                <a:ext cx="2576222" cy="707886"/>
              </a:xfrm>
              <a:prstGeom prst="rect">
                <a:avLst/>
              </a:prstGeom>
              <a:blipFill>
                <a:blip r:embed="rId2"/>
                <a:stretch>
                  <a:fillRect t="-4310" b="-14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onnecteur droit avec flèche 5"/>
          <p:cNvCxnSpPr/>
          <p:nvPr/>
        </p:nvCxnSpPr>
        <p:spPr>
          <a:xfrm flipV="1">
            <a:off x="5823081" y="2553727"/>
            <a:ext cx="1963971" cy="9737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5823080" y="5296894"/>
            <a:ext cx="1963971" cy="9737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050" name="Picture 2" descr="https://www.wikihow.com/images/7/7c/Germinate-Tree-Seeds-Step-1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783" y="1530627"/>
            <a:ext cx="3641697" cy="206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783" y="3940995"/>
            <a:ext cx="3641697" cy="273127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536466" y="1827969"/>
            <a:ext cx="2957885" cy="147099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36465" y="4544170"/>
            <a:ext cx="2957885" cy="147099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Deux moments lors de l’interprétation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3777622"/>
          </a:xfrm>
        </p:spPr>
        <p:txBody>
          <a:bodyPr/>
          <a:lstStyle/>
          <a:p>
            <a:r>
              <a:rPr lang="fr-FR" dirty="0" smtClean="0"/>
              <a:t>La </a:t>
            </a:r>
            <a:r>
              <a:rPr lang="fr-FR" dirty="0" smtClean="0"/>
              <a:t>règle d’évolution a à voir avec le </a:t>
            </a:r>
            <a:r>
              <a:rPr lang="fr-FR" dirty="0" smtClean="0"/>
              <a:t>phénotype </a:t>
            </a:r>
            <a:r>
              <a:rPr lang="fr-FR" dirty="0" smtClean="0">
                <a:sym typeface="Wingdings" panose="05000000000000000000" pitchFamily="2" charset="2"/>
              </a:rPr>
              <a:t> intuitif : </a:t>
            </a:r>
            <a:r>
              <a:rPr lang="fr-FR" dirty="0" err="1" smtClean="0">
                <a:sym typeface="Wingdings" panose="05000000000000000000" pitchFamily="2" charset="2"/>
              </a:rPr>
              <a:t>graîne</a:t>
            </a:r>
            <a:r>
              <a:rPr lang="fr-FR" dirty="0" smtClean="0">
                <a:sym typeface="Wingdings" panose="05000000000000000000" pitchFamily="2" charset="2"/>
              </a:rPr>
              <a:t>, règle d’</a:t>
            </a:r>
            <a:r>
              <a:rPr lang="fr-FR" dirty="0" err="1" smtClean="0">
                <a:sym typeface="Wingdings" panose="05000000000000000000" pitchFamily="2" charset="2"/>
              </a:rPr>
              <a:t>évo</a:t>
            </a:r>
            <a:r>
              <a:rPr lang="fr-FR" dirty="0" smtClean="0">
                <a:sym typeface="Wingdings" panose="05000000000000000000" pitchFamily="2" charset="2"/>
              </a:rPr>
              <a:t>, </a:t>
            </a:r>
            <a:r>
              <a:rPr lang="fr-FR" dirty="0" err="1" smtClean="0">
                <a:sym typeface="Wingdings" panose="05000000000000000000" pitchFamily="2" charset="2"/>
              </a:rPr>
              <a:t>etc</a:t>
            </a:r>
            <a:endParaRPr lang="fr-FR" dirty="0" smtClean="0"/>
          </a:p>
          <a:p>
            <a:r>
              <a:rPr lang="fr-FR" dirty="0" smtClean="0"/>
              <a:t>L’interprétation a rapport avec l’interaction du milieu</a:t>
            </a:r>
          </a:p>
          <a:p>
            <a:r>
              <a:rPr lang="fr-FR" dirty="0" smtClean="0"/>
              <a:t>Pour faire un modèle pertinent, il semble donc important de jouer sur ces 2 parties.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2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19297</TotalTime>
  <Words>564</Words>
  <Application>Microsoft Office PowerPoint</Application>
  <PresentationFormat>Grand écran</PresentationFormat>
  <Paragraphs>150</Paragraphs>
  <Slides>27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Century Gothic</vt:lpstr>
      <vt:lpstr>Wingdings</vt:lpstr>
      <vt:lpstr>Wingdings 3</vt:lpstr>
      <vt:lpstr>Šelest</vt:lpstr>
      <vt:lpstr>Présentation PowerPoint</vt:lpstr>
      <vt:lpstr>Présentation PowerPoint</vt:lpstr>
      <vt:lpstr>Présentation formelle</vt:lpstr>
      <vt:lpstr>Un exemple de L-système</vt:lpstr>
      <vt:lpstr>Un exemple de L-système</vt:lpstr>
      <vt:lpstr>Exemple d’arbre en 2D obtenu</vt:lpstr>
      <vt:lpstr>Pertinence du modèle</vt:lpstr>
      <vt:lpstr>Analogie modèle  réalité</vt:lpstr>
      <vt:lpstr>Deux moments lors de l’interprétation</vt:lpstr>
      <vt:lpstr>Etude du langage du L-système</vt:lpstr>
      <vt:lpstr>Présentation formelle</vt:lpstr>
      <vt:lpstr>Génération du mot</vt:lpstr>
      <vt:lpstr>Présentation PowerPoint</vt:lpstr>
      <vt:lpstr>Exploration d’un espace paramétrique</vt:lpstr>
      <vt:lpstr>Présentation PowerPoint</vt:lpstr>
      <vt:lpstr>L-système stochastique</vt:lpstr>
      <vt:lpstr>Présentation PowerPoint</vt:lpstr>
      <vt:lpstr>Un exemple de L-système stochastique</vt:lpstr>
      <vt:lpstr>Interprétation géométrique</vt:lpstr>
      <vt:lpstr>Présentation PowerPoint</vt:lpstr>
      <vt:lpstr>Présentation PowerPoint</vt:lpstr>
      <vt:lpstr>Influence de l'environnement</vt:lpstr>
      <vt:lpstr>Présentation PowerPoint</vt:lpstr>
      <vt:lpstr>Présentation PowerPoint</vt:lpstr>
      <vt:lpstr>Des essais d’impression 3D</vt:lpstr>
      <vt:lpstr>Notre modèle, les influences etc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Thibault Marette</cp:lastModifiedBy>
  <cp:revision>95</cp:revision>
  <dcterms:created xsi:type="dcterms:W3CDTF">2018-01-14T10:57:57Z</dcterms:created>
  <dcterms:modified xsi:type="dcterms:W3CDTF">2018-06-05T20:18:14Z</dcterms:modified>
</cp:coreProperties>
</file>

<file path=docProps/thumbnail.jpeg>
</file>